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303" r:id="rId4"/>
    <p:sldId id="300" r:id="rId5"/>
    <p:sldId id="306" r:id="rId6"/>
    <p:sldId id="304" r:id="rId7"/>
    <p:sldId id="292" r:id="rId8"/>
    <p:sldId id="268" r:id="rId9"/>
    <p:sldId id="266" r:id="rId10"/>
    <p:sldId id="261" r:id="rId11"/>
    <p:sldId id="271" r:id="rId12"/>
    <p:sldId id="272" r:id="rId13"/>
    <p:sldId id="273" r:id="rId14"/>
    <p:sldId id="305" r:id="rId15"/>
    <p:sldId id="307" r:id="rId16"/>
    <p:sldId id="274" r:id="rId17"/>
    <p:sldId id="275" r:id="rId18"/>
    <p:sldId id="318" r:id="rId19"/>
    <p:sldId id="319" r:id="rId20"/>
    <p:sldId id="320" r:id="rId21"/>
    <p:sldId id="321" r:id="rId22"/>
    <p:sldId id="277" r:id="rId23"/>
    <p:sldId id="281" r:id="rId24"/>
    <p:sldId id="282" r:id="rId25"/>
    <p:sldId id="310" r:id="rId26"/>
    <p:sldId id="308" r:id="rId27"/>
    <p:sldId id="315" r:id="rId28"/>
    <p:sldId id="314" r:id="rId29"/>
    <p:sldId id="316" r:id="rId30"/>
    <p:sldId id="312" r:id="rId31"/>
    <p:sldId id="284" r:id="rId32"/>
    <p:sldId id="283" r:id="rId33"/>
    <p:sldId id="285" r:id="rId34"/>
    <p:sldId id="287" r:id="rId35"/>
    <p:sldId id="286" r:id="rId36"/>
    <p:sldId id="293" r:id="rId37"/>
    <p:sldId id="290" r:id="rId38"/>
    <p:sldId id="295" r:id="rId39"/>
    <p:sldId id="294" r:id="rId40"/>
    <p:sldId id="289" r:id="rId41"/>
    <p:sldId id="291" r:id="rId42"/>
    <p:sldId id="313" r:id="rId43"/>
    <p:sldId id="301" r:id="rId44"/>
    <p:sldId id="288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A148C4"/>
    <a:srgbClr val="65D7FF"/>
    <a:srgbClr val="D2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4" autoAdjust="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00302-6A5D-403F-A2AB-1F60C5734B15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086C9-755F-4FE6-A370-65591C2DA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928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086C9-755F-4FE6-A370-65591C2DA58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30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086C9-755F-4FE6-A370-65591C2DA58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231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file:///C:\Users\admin\Downloads\skazki_gulyayut_po_svetu.mp3" TargetMode="External"/><Relationship Id="rId1" Type="http://schemas.microsoft.com/office/2007/relationships/media" Target="file:///C:\Users\admin\Downloads\skazki_gulyayut_po_svetu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gif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1skaz.ru/narodnye-skazki/russkie/zajkina-izbushka/" TargetMode="External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gif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ГРАМОТЫ\2156.jpg"/>
          <p:cNvPicPr>
            <a:picLocks noChangeAspect="1" noChangeArrowheads="1"/>
          </p:cNvPicPr>
          <p:nvPr/>
        </p:nvPicPr>
        <p:blipFill>
          <a:blip r:embed="rId4"/>
          <a:srcRect r="-625" b="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71934" y="4714884"/>
            <a:ext cx="3929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Подготовила: Немойкина М.Ф.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«Структурное подразделение «Детский сад №1»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1802" y="1071547"/>
            <a:ext cx="34951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Творческий проект</a:t>
            </a:r>
          </a:p>
          <a:p>
            <a:endParaRPr lang="ru-RU" dirty="0"/>
          </a:p>
        </p:txBody>
      </p:sp>
      <p:pic>
        <p:nvPicPr>
          <p:cNvPr id="7" name="Рисунок 6" descr="http://3.bp.blogspot.com/-pRWXjR-83_c/U6KEatEBoaI/AAAAAAAAOFc/oMNM5_5pL8o/s1600/0c03b538a44eab16a460ac2374038a57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1071546"/>
            <a:ext cx="142876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LeftFacing"/>
            <a:lightRig rig="threePt" dir="t"/>
          </a:scene3d>
        </p:spPr>
      </p:pic>
      <p:pic>
        <p:nvPicPr>
          <p:cNvPr id="8" name="Рисунок 7" descr="https://img-fotki.yandex.ru/get/9261/134091466.b9/0_c7c76_21bcfca5_S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3500438"/>
            <a:ext cx="2457450" cy="21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  <p:pic>
        <p:nvPicPr>
          <p:cNvPr id="9" name="Detskie_pesni_-_Prihodi_skazka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120461">
            <a:off x="971600" y="1391419"/>
            <a:ext cx="1512167" cy="15121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56aa10beab0d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357554" y="357166"/>
            <a:ext cx="2286016" cy="12144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Жанры народных сказок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28662" y="2428868"/>
            <a:ext cx="2071702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Волшебные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71868" y="2428868"/>
            <a:ext cx="2071702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Бытовые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15074" y="2428868"/>
            <a:ext cx="1928826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 животных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214810" y="1714488"/>
            <a:ext cx="484632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2044449">
            <a:off x="2761669" y="1658314"/>
            <a:ext cx="484632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392923">
            <a:off x="5766434" y="1659817"/>
            <a:ext cx="484632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img1.labirint.ru/books/130209/scrn_big_2.jpg"/>
          <p:cNvPicPr>
            <a:picLocks noChangeAspect="1" noChangeArrowheads="1"/>
          </p:cNvPicPr>
          <p:nvPr/>
        </p:nvPicPr>
        <p:blipFill>
          <a:blip r:embed="rId3"/>
          <a:srcRect l="9849" t="10000" r="94" b="4285"/>
          <a:stretch>
            <a:fillRect/>
          </a:stretch>
        </p:blipFill>
        <p:spPr bwMode="auto">
          <a:xfrm>
            <a:off x="785786" y="3714752"/>
            <a:ext cx="2000264" cy="2500330"/>
          </a:xfrm>
          <a:prstGeom prst="roundRect">
            <a:avLst/>
          </a:prstGeom>
          <a:noFill/>
          <a:ln w="190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 descr="http://www.perseybaby.ru/files/image/lisichka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3714752"/>
            <a:ext cx="2009384" cy="2500330"/>
          </a:xfrm>
          <a:prstGeom prst="roundRect">
            <a:avLst/>
          </a:prstGeom>
          <a:noFill/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0" name="Picture 6" descr="https://fs00.infourok.ru/images/doc/110/129825/img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929066"/>
            <a:ext cx="2786082" cy="2375314"/>
          </a:xfrm>
          <a:prstGeom prst="roundRect">
            <a:avLst/>
          </a:prstGeom>
          <a:noFill/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39350919.jpg"/>
          <p:cNvPicPr>
            <a:picLocks noChangeAspect="1"/>
          </p:cNvPicPr>
          <p:nvPr/>
        </p:nvPicPr>
        <p:blipFill>
          <a:blip r:embed="rId2"/>
          <a:srcRect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Общие особенности волшебных сказок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Наличие чуда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Столкновение с волшебной силой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Волшебные персонажи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Волшебные предметы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Троекратное повторение чего-либо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http://vseknigi.co/sites/default/files/book_covers/1010709276.jpg"/>
          <p:cNvPicPr>
            <a:picLocks noGrp="1"/>
          </p:cNvPicPr>
          <p:nvPr>
            <p:ph sz="half" idx="2"/>
          </p:nvPr>
        </p:nvPicPr>
        <p:blipFill>
          <a:blip r:embed="rId3"/>
          <a:srcRect b="14941"/>
          <a:stretch>
            <a:fillRect/>
          </a:stretch>
        </p:blipFill>
        <p:spPr bwMode="auto">
          <a:xfrm>
            <a:off x="4643438" y="1785926"/>
            <a:ext cx="4038600" cy="3606547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73968742_2a3db3feb1b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74638"/>
            <a:ext cx="697232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Герой бытовых сказок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928803"/>
            <a:ext cx="4067204" cy="3286148"/>
          </a:xfrm>
        </p:spPr>
        <p:txBody>
          <a:bodyPr/>
          <a:lstStyle/>
          <a:p>
            <a:r>
              <a:rPr lang="ru-RU" dirty="0" smtClean="0"/>
              <a:t>Герой хитер</a:t>
            </a:r>
          </a:p>
          <a:p>
            <a:r>
              <a:rPr lang="ru-RU" dirty="0" smtClean="0"/>
              <a:t>Герой удачлив</a:t>
            </a:r>
          </a:p>
          <a:p>
            <a:r>
              <a:rPr lang="ru-RU" dirty="0" err="1" smtClean="0"/>
              <a:t>Дурак</a:t>
            </a:r>
            <a:r>
              <a:rPr lang="ru-RU" dirty="0" smtClean="0"/>
              <a:t> в глазах других</a:t>
            </a:r>
          </a:p>
          <a:p>
            <a:r>
              <a:rPr lang="ru-RU" dirty="0" smtClean="0"/>
              <a:t>Герой благороден</a:t>
            </a:r>
            <a:endParaRPr lang="ru-RU" dirty="0"/>
          </a:p>
        </p:txBody>
      </p:sp>
      <p:pic>
        <p:nvPicPr>
          <p:cNvPr id="5" name="Содержимое 4" descr="http://fb.ru/misc/i/gallery/17472/793881.jpg"/>
          <p:cNvPicPr>
            <a:picLocks noGrp="1"/>
          </p:cNvPicPr>
          <p:nvPr>
            <p:ph sz="half" idx="2"/>
          </p:nvPr>
        </p:nvPicPr>
        <p:blipFill>
          <a:blip r:embed="rId3"/>
          <a:srcRect l="7317" r="6707"/>
          <a:stretch>
            <a:fillRect/>
          </a:stretch>
        </p:blipFill>
        <p:spPr bwMode="auto">
          <a:xfrm>
            <a:off x="4500562" y="1571612"/>
            <a:ext cx="4181476" cy="3500462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37351905.jpg"/>
          <p:cNvPicPr>
            <a:picLocks noChangeAspect="1"/>
          </p:cNvPicPr>
          <p:nvPr/>
        </p:nvPicPr>
        <p:blipFill>
          <a:blip r:embed="rId3"/>
          <a:srcRect b="2083"/>
          <a:stretch>
            <a:fillRect/>
          </a:stretch>
        </p:blipFill>
        <p:spPr>
          <a:xfrm>
            <a:off x="0" y="0"/>
            <a:ext cx="928690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Герой сказок о животных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2910" y="1857365"/>
            <a:ext cx="4000528" cy="4000528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Традиционные типы: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Лиса- хитрая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Лиса – плутовка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Волк - глупый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Заяц - трусливый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http://rulibs.com/ru_zar/child_tale/petelina/0/i_046.png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643050"/>
            <a:ext cx="4143404" cy="364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playcast.ru/uploads/2015/09/21/1515226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5715016"/>
            <a:ext cx="857256" cy="1016008"/>
          </a:xfrm>
          <a:prstGeom prst="rect">
            <a:avLst/>
          </a:prstGeom>
          <a:noFill/>
        </p:spPr>
      </p:pic>
      <p:pic>
        <p:nvPicPr>
          <p:cNvPr id="7" name="Picture 4" descr="http://www.playcast.ru/uploads/2015/09/21/1515226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5841992"/>
            <a:ext cx="857256" cy="1016008"/>
          </a:xfrm>
          <a:prstGeom prst="rect">
            <a:avLst/>
          </a:prstGeom>
          <a:noFill/>
        </p:spPr>
      </p:pic>
      <p:pic>
        <p:nvPicPr>
          <p:cNvPr id="9" name="Picture 4" descr="http://www.playcast.ru/uploads/2015/09/21/1515226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2462" y="5841992"/>
            <a:ext cx="857256" cy="10160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казка в гости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нам пришла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N2137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357158" y="1000109"/>
            <a:ext cx="3929090" cy="2946818"/>
          </a:xfrm>
          <a:prstGeom prst="rect">
            <a:avLst/>
          </a:prstGeom>
          <a:ln w="28575">
            <a:solidFill>
              <a:schemeClr val="accent1"/>
            </a:solidFill>
          </a:ln>
          <a:effectLst/>
        </p:spPr>
      </p:pic>
      <p:pic>
        <p:nvPicPr>
          <p:cNvPr id="6" name="Рисунок 5" descr="IMG_9478.JPG"/>
          <p:cNvPicPr>
            <a:picLocks noChangeAspect="1"/>
          </p:cNvPicPr>
          <p:nvPr/>
        </p:nvPicPr>
        <p:blipFill>
          <a:blip r:embed="rId4" cstate="print"/>
          <a:srcRect l="2343" t="10156" r="19531" b="6640"/>
          <a:stretch>
            <a:fillRect/>
          </a:stretch>
        </p:blipFill>
        <p:spPr>
          <a:xfrm>
            <a:off x="4429124" y="3786191"/>
            <a:ext cx="4429156" cy="28575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Рисунок 6" descr="IMG_9830.JPG"/>
          <p:cNvPicPr>
            <a:picLocks noChangeAspect="1"/>
          </p:cNvPicPr>
          <p:nvPr/>
        </p:nvPicPr>
        <p:blipFill>
          <a:blip r:embed="rId5"/>
          <a:srcRect l="32031" r="2343"/>
          <a:stretch>
            <a:fillRect/>
          </a:stretch>
        </p:blipFill>
        <p:spPr>
          <a:xfrm>
            <a:off x="4857752" y="1000108"/>
            <a:ext cx="3643338" cy="255078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Рисунок 7" descr="IMG_9831.JPG"/>
          <p:cNvPicPr>
            <a:picLocks noChangeAspect="1"/>
          </p:cNvPicPr>
          <p:nvPr/>
        </p:nvPicPr>
        <p:blipFill>
          <a:blip r:embed="rId6"/>
          <a:srcRect l="5468" r="39844" b="23171"/>
          <a:stretch>
            <a:fillRect/>
          </a:stretch>
        </p:blipFill>
        <p:spPr>
          <a:xfrm>
            <a:off x="428596" y="4214818"/>
            <a:ext cx="3514894" cy="244445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ая прямоугольная выноска 13"/>
          <p:cNvSpPr/>
          <p:nvPr/>
        </p:nvSpPr>
        <p:spPr>
          <a:xfrm rot="16200000">
            <a:off x="79062" y="177946"/>
            <a:ext cx="3402124" cy="3423512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52" y="0"/>
            <a:ext cx="9213052" cy="6858000"/>
          </a:xfrm>
          <a:prstGeom prst="rect">
            <a:avLst/>
          </a:prstGeom>
        </p:spPr>
      </p:pic>
      <p:pic>
        <p:nvPicPr>
          <p:cNvPr id="1026" name="Picture 2" descr="F:\фото 8 марта\dmBOaqgtzGQ.jpg"/>
          <p:cNvPicPr>
            <a:picLocks noChangeAspect="1" noChangeArrowheads="1"/>
          </p:cNvPicPr>
          <p:nvPr/>
        </p:nvPicPr>
        <p:blipFill>
          <a:blip r:embed="rId3"/>
          <a:srcRect l="7503" t="8333" r="38667" b="36458"/>
          <a:stretch>
            <a:fillRect/>
          </a:stretch>
        </p:blipFill>
        <p:spPr bwMode="auto">
          <a:xfrm rot="174126" flipH="1">
            <a:off x="5497427" y="4229263"/>
            <a:ext cx="2501678" cy="2486082"/>
          </a:xfrm>
          <a:prstGeom prst="roundRect">
            <a:avLst/>
          </a:prstGeom>
          <a:noFill/>
          <a:effectLst>
            <a:softEdge rad="63500"/>
          </a:effectLst>
        </p:spPr>
      </p:pic>
      <p:pic>
        <p:nvPicPr>
          <p:cNvPr id="2" name="Picture 2" descr="D:\с рабочего стола\2015 12 25 новый год в саду\IMG_83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6881">
            <a:off x="6614529" y="1632487"/>
            <a:ext cx="1992339" cy="22598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45441" y="2996952"/>
            <a:ext cx="39421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Были галчата в гостях у волчат.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Были волчата в гостях у галчат.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Ныне волчата галдят, как галчата.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И, как волчата, галчата молчат.</a:t>
            </a:r>
          </a:p>
        </p:txBody>
      </p:sp>
      <p:pic>
        <p:nvPicPr>
          <p:cNvPr id="11" name="Рисунок 10" descr="D:\ГРАМОТЫ\изображения\20170330_09293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r="17753"/>
          <a:stretch/>
        </p:blipFill>
        <p:spPr bwMode="auto">
          <a:xfrm rot="5400000">
            <a:off x="3920820" y="950934"/>
            <a:ext cx="1904777" cy="171720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1880" y="116632"/>
            <a:ext cx="2516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Скороговорки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1691680" y="1338983"/>
            <a:ext cx="457200" cy="457200"/>
          </a:xfrm>
          <a:prstGeom prst="flowChartConnec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68" y="37824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Шли семь стариков,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Говорили старики про горох.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Первый говорит: «Горох хорош».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Второй говорит: «Горох хорош».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Третий говорит: «Горох хорош».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Четвертый говорит: «Горох хорош».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Пятый говорит: «Горох хорош».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Шестой говорит: «Горох хорош».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Седьмой говорит: «Горох хорош».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9061" y="5090548"/>
            <a:ext cx="36055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Цып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-цыпленок нацарапал 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Письмецо для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цыпа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-папы: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«Вы отец - большой певец. 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 свидания.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Цып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Конец».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1923127" y="956930"/>
            <a:ext cx="532994" cy="637954"/>
          </a:xfrm>
          <a:custGeom>
            <a:avLst/>
            <a:gdLst>
              <a:gd name="connsiteX0" fmla="*/ 22631 w 532994"/>
              <a:gd name="connsiteY0" fmla="*/ 350875 h 637954"/>
              <a:gd name="connsiteX1" fmla="*/ 1366 w 532994"/>
              <a:gd name="connsiteY1" fmla="*/ 297712 h 637954"/>
              <a:gd name="connsiteX2" fmla="*/ 33264 w 532994"/>
              <a:gd name="connsiteY2" fmla="*/ 148856 h 637954"/>
              <a:gd name="connsiteX3" fmla="*/ 54529 w 532994"/>
              <a:gd name="connsiteY3" fmla="*/ 116958 h 637954"/>
              <a:gd name="connsiteX4" fmla="*/ 107692 w 532994"/>
              <a:gd name="connsiteY4" fmla="*/ 63796 h 637954"/>
              <a:gd name="connsiteX5" fmla="*/ 128957 w 532994"/>
              <a:gd name="connsiteY5" fmla="*/ 42530 h 637954"/>
              <a:gd name="connsiteX6" fmla="*/ 224650 w 532994"/>
              <a:gd name="connsiteY6" fmla="*/ 0 h 637954"/>
              <a:gd name="connsiteX7" fmla="*/ 352240 w 532994"/>
              <a:gd name="connsiteY7" fmla="*/ 53163 h 637954"/>
              <a:gd name="connsiteX8" fmla="*/ 384138 w 532994"/>
              <a:gd name="connsiteY8" fmla="*/ 148856 h 637954"/>
              <a:gd name="connsiteX9" fmla="*/ 394771 w 532994"/>
              <a:gd name="connsiteY9" fmla="*/ 180754 h 637954"/>
              <a:gd name="connsiteX10" fmla="*/ 362873 w 532994"/>
              <a:gd name="connsiteY10" fmla="*/ 265814 h 637954"/>
              <a:gd name="connsiteX11" fmla="*/ 330975 w 532994"/>
              <a:gd name="connsiteY11" fmla="*/ 276447 h 637954"/>
              <a:gd name="connsiteX12" fmla="*/ 288445 w 532994"/>
              <a:gd name="connsiteY12" fmla="*/ 265814 h 637954"/>
              <a:gd name="connsiteX13" fmla="*/ 341608 w 532994"/>
              <a:gd name="connsiteY13" fmla="*/ 127591 h 637954"/>
              <a:gd name="connsiteX14" fmla="*/ 416036 w 532994"/>
              <a:gd name="connsiteY14" fmla="*/ 138223 h 637954"/>
              <a:gd name="connsiteX15" fmla="*/ 447933 w 532994"/>
              <a:gd name="connsiteY15" fmla="*/ 159489 h 637954"/>
              <a:gd name="connsiteX16" fmla="*/ 490464 w 532994"/>
              <a:gd name="connsiteY16" fmla="*/ 212651 h 637954"/>
              <a:gd name="connsiteX17" fmla="*/ 501096 w 532994"/>
              <a:gd name="connsiteY17" fmla="*/ 255182 h 637954"/>
              <a:gd name="connsiteX18" fmla="*/ 532994 w 532994"/>
              <a:gd name="connsiteY18" fmla="*/ 361507 h 637954"/>
              <a:gd name="connsiteX19" fmla="*/ 501096 w 532994"/>
              <a:gd name="connsiteY19" fmla="*/ 510363 h 637954"/>
              <a:gd name="connsiteX20" fmla="*/ 447933 w 532994"/>
              <a:gd name="connsiteY20" fmla="*/ 510363 h 637954"/>
              <a:gd name="connsiteX21" fmla="*/ 458566 w 532994"/>
              <a:gd name="connsiteY21" fmla="*/ 563526 h 637954"/>
              <a:gd name="connsiteX22" fmla="*/ 447933 w 532994"/>
              <a:gd name="connsiteY22" fmla="*/ 637954 h 63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2994" h="637954">
                <a:moveTo>
                  <a:pt x="22631" y="350875"/>
                </a:moveTo>
                <a:cubicBezTo>
                  <a:pt x="15543" y="333154"/>
                  <a:pt x="2636" y="316756"/>
                  <a:pt x="1366" y="297712"/>
                </a:cubicBezTo>
                <a:cubicBezTo>
                  <a:pt x="-3400" y="226218"/>
                  <a:pt x="3624" y="200726"/>
                  <a:pt x="33264" y="148856"/>
                </a:cubicBezTo>
                <a:cubicBezTo>
                  <a:pt x="39604" y="137761"/>
                  <a:pt x="46114" y="126575"/>
                  <a:pt x="54529" y="116958"/>
                </a:cubicBezTo>
                <a:cubicBezTo>
                  <a:pt x="71032" y="98098"/>
                  <a:pt x="89971" y="81517"/>
                  <a:pt x="107692" y="63796"/>
                </a:cubicBezTo>
                <a:cubicBezTo>
                  <a:pt x="114781" y="56707"/>
                  <a:pt x="119447" y="45700"/>
                  <a:pt x="128957" y="42530"/>
                </a:cubicBezTo>
                <a:cubicBezTo>
                  <a:pt x="204875" y="17224"/>
                  <a:pt x="174101" y="33699"/>
                  <a:pt x="224650" y="0"/>
                </a:cubicBezTo>
                <a:cubicBezTo>
                  <a:pt x="274421" y="11060"/>
                  <a:pt x="325125" y="4356"/>
                  <a:pt x="352240" y="53163"/>
                </a:cubicBezTo>
                <a:cubicBezTo>
                  <a:pt x="352248" y="53177"/>
                  <a:pt x="378819" y="132899"/>
                  <a:pt x="384138" y="148856"/>
                </a:cubicBezTo>
                <a:lnTo>
                  <a:pt x="394771" y="180754"/>
                </a:lnTo>
                <a:cubicBezTo>
                  <a:pt x="389007" y="209572"/>
                  <a:pt x="388948" y="244955"/>
                  <a:pt x="362873" y="265814"/>
                </a:cubicBezTo>
                <a:cubicBezTo>
                  <a:pt x="354121" y="272815"/>
                  <a:pt x="341608" y="272903"/>
                  <a:pt x="330975" y="276447"/>
                </a:cubicBezTo>
                <a:cubicBezTo>
                  <a:pt x="316798" y="272903"/>
                  <a:pt x="291989" y="279991"/>
                  <a:pt x="288445" y="265814"/>
                </a:cubicBezTo>
                <a:cubicBezTo>
                  <a:pt x="260288" y="153184"/>
                  <a:pt x="280351" y="158220"/>
                  <a:pt x="341608" y="127591"/>
                </a:cubicBezTo>
                <a:cubicBezTo>
                  <a:pt x="366417" y="131135"/>
                  <a:pt x="392032" y="131022"/>
                  <a:pt x="416036" y="138223"/>
                </a:cubicBezTo>
                <a:cubicBezTo>
                  <a:pt x="428276" y="141895"/>
                  <a:pt x="437955" y="151506"/>
                  <a:pt x="447933" y="159489"/>
                </a:cubicBezTo>
                <a:cubicBezTo>
                  <a:pt x="469579" y="176806"/>
                  <a:pt x="474672" y="188963"/>
                  <a:pt x="490464" y="212651"/>
                </a:cubicBezTo>
                <a:cubicBezTo>
                  <a:pt x="494008" y="226828"/>
                  <a:pt x="496897" y="241185"/>
                  <a:pt x="501096" y="255182"/>
                </a:cubicBezTo>
                <a:cubicBezTo>
                  <a:pt x="539934" y="384644"/>
                  <a:pt x="508481" y="263459"/>
                  <a:pt x="532994" y="361507"/>
                </a:cubicBezTo>
                <a:cubicBezTo>
                  <a:pt x="522361" y="411126"/>
                  <a:pt x="533874" y="471625"/>
                  <a:pt x="501096" y="510363"/>
                </a:cubicBezTo>
                <a:cubicBezTo>
                  <a:pt x="487870" y="525993"/>
                  <a:pt x="356391" y="479847"/>
                  <a:pt x="447933" y="510363"/>
                </a:cubicBezTo>
                <a:cubicBezTo>
                  <a:pt x="451477" y="528084"/>
                  <a:pt x="458566" y="545454"/>
                  <a:pt x="458566" y="563526"/>
                </a:cubicBezTo>
                <a:cubicBezTo>
                  <a:pt x="458566" y="588587"/>
                  <a:pt x="447933" y="637954"/>
                  <a:pt x="447933" y="637954"/>
                </a:cubicBez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img-fotki.yandex.ru/get/142592/200418627.1d6/0_1a02d3_fec00493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894" flipH="1">
            <a:off x="3557450" y="5794158"/>
            <a:ext cx="1608464" cy="94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0713_html_578a07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4744" y="2357430"/>
            <a:ext cx="314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Сказочная</a:t>
            </a:r>
          </a:p>
          <a:p>
            <a:r>
              <a:rPr lang="ru-RU" sz="36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    викторина</a:t>
            </a:r>
            <a:endParaRPr lang="ru-RU" sz="3600" b="1" dirty="0">
              <a:solidFill>
                <a:srgbClr val="D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3240" y="2500307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клипарты\сказки\0_4ae75_10d0851c_XXL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71802" y="3857628"/>
            <a:ext cx="2028340" cy="27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950f0973f1cf10c433768589f2f81b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6000" y="255183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1571612"/>
            <a:ext cx="57150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5857892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Ответьте на вопросы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929330"/>
          </a:xfrm>
        </p:spPr>
        <p:txBody>
          <a:bodyPr>
            <a:normAutofit fontScale="25000" lnSpcReduction="20000"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</a:t>
            </a:r>
          </a:p>
          <a:p>
            <a:pPr>
              <a:buNone/>
            </a:pP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</a:t>
            </a: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</a:t>
            </a:r>
          </a:p>
          <a:p>
            <a:pPr>
              <a:buNone/>
            </a:pP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3018">
            <a:off x="1796345" y="3157499"/>
            <a:ext cx="2749550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 rot="20973929">
            <a:off x="2160004" y="3095265"/>
            <a:ext cx="1970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Кто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разбил Золотое яичко, махнув хвостиком?</a:t>
            </a:r>
          </a:p>
        </p:txBody>
      </p:sp>
      <p:pic>
        <p:nvPicPr>
          <p:cNvPr id="7173" name="Picture 5" descr="http://astroleo.ru/prefix/d087a5003a574576442e095abc4d7c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1920" y="3061528"/>
            <a:ext cx="3096344" cy="320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43" y="138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 descr="http://www.playcast.ru/uploads/2017/01/31/2146652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4586" flipH="1">
            <a:off x="4716016" y="3010540"/>
            <a:ext cx="2925480" cy="361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8649" y="5363969"/>
            <a:ext cx="2808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раздавил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теремок?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159791"/>
            <a:ext cx="3642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Ответьте на вопросы</a:t>
            </a:r>
          </a:p>
        </p:txBody>
      </p:sp>
      <p:pic>
        <p:nvPicPr>
          <p:cNvPr id="7170" name="Picture 2" descr="http://png-images.ru/wp-content/uploads/2015/01/Acorn_PNG73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1949">
            <a:off x="6584" y="5807589"/>
            <a:ext cx="1198550" cy="77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48383"/>
            <a:ext cx="2915360" cy="318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492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27" y="3352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://picstons.ru/img/picture/Apr/15/42cec5cb9bd53602b130fe4c909fb8a1/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7343">
            <a:off x="-156807" y="1565965"/>
            <a:ext cx="4982406" cy="51294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718227" y="4725144"/>
            <a:ext cx="1909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посадил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репку?</a:t>
            </a:r>
          </a:p>
        </p:txBody>
      </p:sp>
      <p:pic>
        <p:nvPicPr>
          <p:cNvPr id="9228" name="Picture 12" descr="http://zoozel.ru/gallery/images/1275829_skazochnaya-staru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10" y="2924944"/>
            <a:ext cx="2808312" cy="371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412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00100" y="2643182"/>
            <a:ext cx="2143140" cy="914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angle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286116" y="2786058"/>
            <a:ext cx="978408" cy="48463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500562" y="1785926"/>
            <a:ext cx="3857652" cy="2500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Знакомство с культурой и традициями русского народа (с видами русских народных сказок),  творческое развитие личности ребенка и воспитание интереса к предмету литературного чтения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nachalo4ka.ru/wp-content/uploads/2014/08/geroi-russkih-skazok-1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9349">
            <a:off x="97190" y="3558670"/>
            <a:ext cx="1915027" cy="3091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g-fotki.yandex.ru/get/9327/16969765.1b5/0_87ae3_b83f34ef_orig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214422"/>
            <a:ext cx="1357322" cy="162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img-fotki.yandex.ru/get/5308/89635038.619/0_6fb20_33eb6d12_XL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4357694"/>
            <a:ext cx="1857388" cy="230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 descr="http://www.playcast.ru/uploads/2015/04/14/13161987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4929198"/>
            <a:ext cx="1291713" cy="19288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 descr="http://fictionbook.ru/static/bookimages/01/68/50/01685095.bin.dir/h/i_0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7944" y="1268760"/>
            <a:ext cx="5076056" cy="489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01042" y="2703869"/>
            <a:ext cx="3251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Какой герой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всё время лежал на печи?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0" name="Picture 10" descr="http://s47.radikal.ru/i118/0902/aa/9e4dc93f0e5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616" y="3212975"/>
            <a:ext cx="3096344" cy="28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9438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271" name="Picture 7" descr="http://kak-do-ma.ru/img-q5y5x5n416b41454i4j4b424n5t5q4i4i404u4a4k474k5s444r4n4/get/5631/134091466.6c/0_ae1cf_1f28b7ee_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50" y="2708920"/>
            <a:ext cx="3096344" cy="398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2204864"/>
            <a:ext cx="2592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из героев 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сказки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принес 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Снегурочку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леса домой</a:t>
            </a:r>
          </a:p>
        </p:txBody>
      </p:sp>
    </p:spTree>
    <p:extLst>
      <p:ext uri="{BB962C8B-B14F-4D97-AF65-F5344CB8AC3E}">
        <p14:creationId xmlns:p14="http://schemas.microsoft.com/office/powerpoint/2010/main" val="617698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00944787_1292951454_2.jpg"/>
          <p:cNvPicPr>
            <a:picLocks noChangeAspect="1"/>
          </p:cNvPicPr>
          <p:nvPr/>
        </p:nvPicPr>
        <p:blipFill>
          <a:blip r:embed="rId2"/>
          <a:srcRect b="125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Выберите правильный ответ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472518" cy="59293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"Скоро сказка сказывается, да не скоро..." Что дальше?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каша варится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дело делается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мука мелется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https://fs00.infourok.ru/images/doc/243/239132/4/img4.jpg"/>
          <p:cNvPicPr/>
          <p:nvPr/>
        </p:nvPicPr>
        <p:blipFill>
          <a:blip r:embed="rId3"/>
          <a:srcRect t="1497" b="18964"/>
          <a:stretch>
            <a:fillRect/>
          </a:stretch>
        </p:blipFill>
        <p:spPr bwMode="auto">
          <a:xfrm>
            <a:off x="3571868" y="1500174"/>
            <a:ext cx="321471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00944787_1292951454_2.jpg"/>
          <p:cNvPicPr>
            <a:picLocks noChangeAspect="1"/>
          </p:cNvPicPr>
          <p:nvPr/>
        </p:nvPicPr>
        <p:blipFill>
          <a:blip r:embed="rId2"/>
          <a:srcRect b="125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Попив водицы из копытца, братец Иванушка превратился в...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Телёночка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Козлёночка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Поросёночка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http://images.myshared.ru/4/271189/slide_10.jpg"/>
          <p:cNvPicPr/>
          <p:nvPr/>
        </p:nvPicPr>
        <p:blipFill>
          <a:blip r:embed="rId3"/>
          <a:srcRect l="40888" t="10476" r="4081" b="11061"/>
          <a:stretch>
            <a:fillRect/>
          </a:stretch>
        </p:blipFill>
        <p:spPr bwMode="auto">
          <a:xfrm>
            <a:off x="3214678" y="1643050"/>
            <a:ext cx="307183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300944787_1292951454_2.jpg"/>
          <p:cNvPicPr>
            <a:picLocks noChangeAspect="1"/>
          </p:cNvPicPr>
          <p:nvPr/>
        </p:nvPicPr>
        <p:blipFill>
          <a:blip r:embed="rId2"/>
          <a:srcRect b="125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14282" y="142852"/>
            <a:ext cx="8643998" cy="6429420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3.Смерть Кощея Бессмертного находится на кончике иглы, а игла...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...в подушечке для иголок, подушечка в шкатулочке, шкатулочка на полочке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игла в сейфе, сейф в банке, банк в Швейцарии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игла в утке, утка в зайце, заяц в сундуке</a:t>
            </a:r>
          </a:p>
          <a:p>
            <a:endParaRPr lang="ru-RU" dirty="0"/>
          </a:p>
        </p:txBody>
      </p:sp>
      <p:pic>
        <p:nvPicPr>
          <p:cNvPr id="6" name="Рисунок 5" descr="http://www.reznoe.ru/upload/portfolio/1233/1233_14050_23005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3643314"/>
            <a:ext cx="2714644" cy="225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Дидактическая игра «Собери </a:t>
            </a:r>
            <a:r>
              <a:rPr lang="ru-RU" dirty="0" err="1" smtClean="0"/>
              <a:t>пазлы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917"/>
          <a:stretch/>
        </p:blipFill>
        <p:spPr>
          <a:xfrm>
            <a:off x="1475656" y="1569156"/>
            <a:ext cx="6407451" cy="50427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0809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2" name="Рисунок 1" descr="IMG_9823.JPG"/>
          <p:cNvPicPr>
            <a:picLocks noChangeAspect="1"/>
          </p:cNvPicPr>
          <p:nvPr/>
        </p:nvPicPr>
        <p:blipFill>
          <a:blip r:embed="rId3" cstate="print"/>
          <a:srcRect l="1562" t="7812" r="14844"/>
          <a:stretch>
            <a:fillRect/>
          </a:stretch>
        </p:blipFill>
        <p:spPr>
          <a:xfrm>
            <a:off x="359031" y="908720"/>
            <a:ext cx="3917736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Физкультминутка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999" y="980728"/>
            <a:ext cx="40324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Давным-давно жил царь Горох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делал каждый день зарядку.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Он головой крутил-вертел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танцевал вприсядку.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Плечами уши доставал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сильно прогибался,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Он руки к небу поднимал,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 солнышко хватался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(Дети повторяют описываемые движения.) </a:t>
            </a:r>
          </a:p>
        </p:txBody>
      </p:sp>
      <p:pic>
        <p:nvPicPr>
          <p:cNvPr id="1026" name="Picture 2" descr="https://image.jimcdn.com/app/cms/image/transf/dimension=264x10000:format=png/path/s9c7a6d9481bbb83e/image/i79509066005ca57a/version/1422167105/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936" flipH="1">
            <a:off x="3429003" y="3799793"/>
            <a:ext cx="1603826" cy="289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un.namerobot.com/tools/peers/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2050">
            <a:off x="4141505" y="3689941"/>
            <a:ext cx="725822" cy="50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8702" y="3913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4024">
            <a:off x="1214699" y="305559"/>
            <a:ext cx="5005387" cy="227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60014" y="116632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Игра-упражнение «Чьи это слова?»</a:t>
            </a:r>
          </a:p>
        </p:txBody>
      </p:sp>
      <p:pic>
        <p:nvPicPr>
          <p:cNvPr id="2052" name="Picture 4" descr="http://tapenik.ru/dizain_skazka/skazka_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1491" flipH="1">
            <a:off x="4728400" y="3403158"/>
            <a:ext cx="2896048" cy="244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png-images.ru/wp-content/uploads/2015/01/butterfly_PNG104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62812">
            <a:off x="2224592" y="4304944"/>
            <a:ext cx="824970" cy="1051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076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ыноска-облако 2"/>
          <p:cNvSpPr/>
          <p:nvPr/>
        </p:nvSpPr>
        <p:spPr>
          <a:xfrm rot="417742">
            <a:off x="5818683" y="253760"/>
            <a:ext cx="2366175" cy="1704017"/>
          </a:xfrm>
          <a:prstGeom prst="cloudCallout">
            <a:avLst>
              <a:gd name="adj1" fmla="val -76745"/>
              <a:gd name="adj2" fmla="val 225474"/>
            </a:avLst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садись на пенек, не ешь пирожок</a:t>
            </a:r>
            <a:r>
              <a:rPr lang="ru-RU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14348" y="143054"/>
            <a:ext cx="2973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«Чьи это слова?»</a:t>
            </a:r>
          </a:p>
        </p:txBody>
      </p:sp>
      <p:pic>
        <p:nvPicPr>
          <p:cNvPr id="4104" name="Picture 8" descr="http://masha-ta-vedmid.kinder-promo.com.ua/i/mas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5927" flipH="1">
            <a:off x="1657777" y="3087049"/>
            <a:ext cx="2503512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-fotki.yandex.ru/get/4710/134091466.284/0_127d5c_ffc25bd1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3869588"/>
            <a:ext cx="1656184" cy="138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ira-scrap.ru/KATALOG/MULTY_NASCHI/3/0_98a56_8151accb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870" y="2348880"/>
            <a:ext cx="2632399" cy="343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759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54452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772604" y="199906"/>
            <a:ext cx="2973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«Чьи это слова?»</a:t>
            </a:r>
          </a:p>
        </p:txBody>
      </p:sp>
      <p:sp>
        <p:nvSpPr>
          <p:cNvPr id="4" name="Выноска-облако 3"/>
          <p:cNvSpPr/>
          <p:nvPr/>
        </p:nvSpPr>
        <p:spPr>
          <a:xfrm>
            <a:off x="1115616" y="116632"/>
            <a:ext cx="2957086" cy="2041663"/>
          </a:xfrm>
          <a:prstGeom prst="cloudCallout">
            <a:avLst>
              <a:gd name="adj1" fmla="val 111653"/>
              <a:gd name="adj2" fmla="val 16863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меня не усы,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усищи, не лапы, а лапищи, не зубы, 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зубищи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— я никого не боюсь.</a:t>
            </a:r>
          </a:p>
        </p:txBody>
      </p:sp>
      <p:pic>
        <p:nvPicPr>
          <p:cNvPr id="5130" name="Picture 10" descr="https://userscontent2.emaze.com/images/9b41cddc-cd36-469a-85b9-9014d1724c40/499200f3-b6d5-4cbd-8e56-ee3a94b2408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2636912"/>
            <a:ext cx="3657226" cy="365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3545532" cy="197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99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80E2C4D7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14298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14282" y="1000109"/>
            <a:ext cx="7643866" cy="464347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Сказка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— древнейший жанр устного народного творчества. Она пользуется огромной любовью у детей. Познавая её, ребёнок познает сердцем родной народ, язык, культуру. Сказка учит нас жить, вселяет в нас оптимизм, веру в торжество добра и справедливости. За фантастикой и вымыслом скрываются реальные человеческие отношения. Отсюда и идет огромное воспитательное значение сказки. Сегодня в современном мире данная тема очень актуальна</a:t>
            </a:r>
          </a:p>
          <a:p>
            <a:endParaRPr lang="ru-RU" dirty="0"/>
          </a:p>
        </p:txBody>
      </p:sp>
      <p:pic>
        <p:nvPicPr>
          <p:cNvPr id="10" name="Picture 10" descr="http://playcast.ru/uploads/2013/11/16/658557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561952">
            <a:off x="7043986" y="4923504"/>
            <a:ext cx="1223446" cy="129567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0201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0" t="22963" b="4924"/>
          <a:stretch/>
        </p:blipFill>
        <p:spPr bwMode="auto">
          <a:xfrm rot="21120155">
            <a:off x="479148" y="3075966"/>
            <a:ext cx="2808312" cy="346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2" t="4526" r="12963" b="10494"/>
          <a:stretch/>
        </p:blipFill>
        <p:spPr>
          <a:xfrm rot="5935491">
            <a:off x="5381073" y="3536921"/>
            <a:ext cx="3426908" cy="28193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r="15016"/>
          <a:stretch/>
        </p:blipFill>
        <p:spPr>
          <a:xfrm rot="5400000">
            <a:off x="2951820" y="639602"/>
            <a:ext cx="3240360" cy="2626468"/>
          </a:xfrm>
          <a:prstGeom prst="rect">
            <a:avLst/>
          </a:prstGeom>
        </p:spPr>
      </p:pic>
      <p:pic>
        <p:nvPicPr>
          <p:cNvPr id="3087" name="Picture 15" descr="http://klimovaiv.ru/attachments/Image/ris3_3.png?template=gener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70211"/>
            <a:ext cx="2855266" cy="355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0855133">
            <a:off x="251519" y="1170912"/>
            <a:ext cx="2880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И в десять лет</a:t>
            </a:r>
            <a:r>
              <a:rPr lang="ru-RU" sz="24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4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и в семь, </a:t>
            </a:r>
            <a:r>
              <a:rPr lang="ru-RU" sz="24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в пять </a:t>
            </a:r>
          </a:p>
        </p:txBody>
      </p:sp>
      <p:sp>
        <p:nvSpPr>
          <p:cNvPr id="8" name="TextBox 7"/>
          <p:cNvSpPr txBox="1"/>
          <p:nvPr/>
        </p:nvSpPr>
        <p:spPr>
          <a:xfrm rot="1164377">
            <a:off x="6367954" y="1341344"/>
            <a:ext cx="23127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Все дети </a:t>
            </a:r>
            <a:r>
              <a:rPr lang="ru-RU" sz="24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любят</a:t>
            </a:r>
          </a:p>
          <a:p>
            <a:pPr algn="ctr"/>
            <a:r>
              <a:rPr lang="ru-RU" sz="24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рисовать</a:t>
            </a:r>
          </a:p>
        </p:txBody>
      </p:sp>
    </p:spTree>
    <p:extLst>
      <p:ext uri="{BB962C8B-B14F-4D97-AF65-F5344CB8AC3E}">
        <p14:creationId xmlns:p14="http://schemas.microsoft.com/office/powerpoint/2010/main" val="807355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fon_1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Назовите русскую народную сказку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по иллюстрации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гуси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422810" y="863284"/>
            <a:ext cx="4155504" cy="5715040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970" y="4462582"/>
            <a:ext cx="1800200" cy="234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0193" y="5949280"/>
            <a:ext cx="1368152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«Гуси-лебеди».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Мельчехин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Артем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lowers_03.04.2009_bw_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Рисунок 4" descr="колобок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61115" y="567787"/>
            <a:ext cx="4207431" cy="5786454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58" y="4687887"/>
            <a:ext cx="1731963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2160" y="5772943"/>
            <a:ext cx="12018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«Колобок».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Мадан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Дима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.jpg"/>
          <p:cNvPicPr>
            <a:picLocks noChangeAspect="1"/>
          </p:cNvPicPr>
          <p:nvPr/>
        </p:nvPicPr>
        <p:blipFill>
          <a:blip r:embed="rId2"/>
          <a:srcRect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медведь 001.jpg"/>
          <p:cNvPicPr>
            <a:picLocks noChangeAspect="1"/>
          </p:cNvPicPr>
          <p:nvPr/>
        </p:nvPicPr>
        <p:blipFill>
          <a:blip r:embed="rId3" cstate="print"/>
          <a:srcRect l="6791"/>
          <a:stretch>
            <a:fillRect/>
          </a:stretch>
        </p:blipFill>
        <p:spPr>
          <a:xfrm>
            <a:off x="3214678" y="1142984"/>
            <a:ext cx="3154178" cy="4300285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170" name="Picture 2" descr="http://www.playcast.ru/uploads/2016/02/28/1755738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013176"/>
            <a:ext cx="1335934" cy="156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4574" y="5564646"/>
            <a:ext cx="142038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«Маша и медведь»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Щеглова Ангелина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2"/>
          <a:srcRect b="312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петух 001.jpg"/>
          <p:cNvPicPr>
            <a:picLocks noChangeAspect="1"/>
          </p:cNvPicPr>
          <p:nvPr/>
        </p:nvPicPr>
        <p:blipFill>
          <a:blip r:embed="rId3" cstate="print"/>
          <a:srcRect l="2724" r="1291" b="1041"/>
          <a:stretch>
            <a:fillRect/>
          </a:stretch>
        </p:blipFill>
        <p:spPr>
          <a:xfrm rot="5400000">
            <a:off x="2665344" y="549310"/>
            <a:ext cx="4099063" cy="5572163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194" name="Picture 2" descr="http://dou125.ru/images/115452388__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69160"/>
            <a:ext cx="1868540" cy="183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4692" y="5445224"/>
            <a:ext cx="1617622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избушка»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Быкова Анна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7826e97cdde0155d58001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86908" cy="6858000"/>
          </a:xfrm>
          <a:prstGeom prst="rect">
            <a:avLst/>
          </a:prstGeom>
        </p:spPr>
      </p:pic>
      <p:pic>
        <p:nvPicPr>
          <p:cNvPr id="3" name="Рисунок 2" descr="репка 001.jpg"/>
          <p:cNvPicPr>
            <a:picLocks noChangeAspect="1"/>
          </p:cNvPicPr>
          <p:nvPr/>
        </p:nvPicPr>
        <p:blipFill>
          <a:blip r:embed="rId3"/>
          <a:srcRect l="5671"/>
          <a:stretch>
            <a:fillRect/>
          </a:stretch>
        </p:blipFill>
        <p:spPr>
          <a:xfrm rot="5400000">
            <a:off x="2220240" y="422910"/>
            <a:ext cx="4489205" cy="5786477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/>
          <p:cNvSpPr txBox="1"/>
          <p:nvPr/>
        </p:nvSpPr>
        <p:spPr>
          <a:xfrm>
            <a:off x="6012160" y="5661247"/>
            <a:ext cx="125521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«Репка»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Круглов Кирилл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143" y="4510087"/>
            <a:ext cx="2129531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IMG_0321.JPG"/>
          <p:cNvPicPr>
            <a:picLocks noChangeAspect="1"/>
          </p:cNvPicPr>
          <p:nvPr/>
        </p:nvPicPr>
        <p:blipFill>
          <a:blip r:embed="rId3" cstate="print"/>
          <a:srcRect l="16949"/>
          <a:stretch>
            <a:fillRect/>
          </a:stretch>
        </p:blipFill>
        <p:spPr>
          <a:xfrm>
            <a:off x="214282" y="3500438"/>
            <a:ext cx="4143372" cy="3211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IMG_0322.JPG"/>
          <p:cNvPicPr>
            <a:picLocks noChangeAspect="1"/>
          </p:cNvPicPr>
          <p:nvPr/>
        </p:nvPicPr>
        <p:blipFill>
          <a:blip r:embed="rId4" cstate="print"/>
          <a:srcRect r="11718" b="10156"/>
          <a:stretch>
            <a:fillRect/>
          </a:stretch>
        </p:blipFill>
        <p:spPr>
          <a:xfrm>
            <a:off x="4714876" y="3571876"/>
            <a:ext cx="4214842" cy="3145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4414" y="142852"/>
            <a:ext cx="7072362" cy="271464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слепить из пластилина?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Колобка? Или павлина?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Лилипута? Исполина?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А, быть может, ….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admin\Pictures\1410406150_249162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25252">
            <a:off x="294183" y="1626238"/>
            <a:ext cx="2786082" cy="1563689"/>
          </a:xfrm>
          <a:prstGeom prst="rect">
            <a:avLst/>
          </a:prstGeom>
          <a:noFill/>
        </p:spPr>
      </p:pic>
      <p:pic>
        <p:nvPicPr>
          <p:cNvPr id="8198" name="Picture 6" descr="http://img1.liveinternet.ru/images/attach/c/2/73/855/73855529_08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611653" flipH="1">
            <a:off x="781619" y="456864"/>
            <a:ext cx="1811213" cy="1773150"/>
          </a:xfrm>
          <a:prstGeom prst="rect">
            <a:avLst/>
          </a:prstGeom>
          <a:noFill/>
        </p:spPr>
      </p:pic>
      <p:pic>
        <p:nvPicPr>
          <p:cNvPr id="19" name="Рисунок 18" descr="http://nachalo4ka.ru/wp-content/uploads/2014/08/TSarevna-lyagushka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08892" y="5475553"/>
            <a:ext cx="2053121" cy="1262340"/>
          </a:xfrm>
          <a:prstGeom prst="rect">
            <a:avLst/>
          </a:prstGeom>
          <a:noFill/>
        </p:spPr>
      </p:pic>
      <p:pic>
        <p:nvPicPr>
          <p:cNvPr id="11" name="Рисунок 10" descr="https://img-fotki.yandex.ru/get/198860/200418627.1d6/0_1a02bf_47d75866_orig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326">
            <a:off x="6945548" y="483689"/>
            <a:ext cx="1929365" cy="3027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_1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25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144" y="901076"/>
            <a:ext cx="4071937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9124" y="5000637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«Баба- яга». Князев Михаил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«Структурное подразделение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«Детский сад №1» </a:t>
            </a:r>
          </a:p>
        </p:txBody>
      </p:sp>
      <p:pic>
        <p:nvPicPr>
          <p:cNvPr id="6146" name="Picture 2" descr="https://s-media-cache-ak0.pinimg.com/originals/a5/35/db/a535db8916549faafdb4b3eab0ec0cc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437112"/>
            <a:ext cx="1296144" cy="207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IMG_0347.JPG"/>
          <p:cNvPicPr>
            <a:picLocks noChangeAspect="1"/>
          </p:cNvPicPr>
          <p:nvPr/>
        </p:nvPicPr>
        <p:blipFill>
          <a:blip r:embed="rId3" cstate="print"/>
          <a:srcRect l="21794" t="5769" r="10256" b="15659"/>
          <a:stretch>
            <a:fillRect/>
          </a:stretch>
        </p:blipFill>
        <p:spPr>
          <a:xfrm>
            <a:off x="1571604" y="1428736"/>
            <a:ext cx="6072229" cy="4468244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71604" y="5072872"/>
            <a:ext cx="242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«Царевна-лягушка».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Князев Михаил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«Структурное подразделение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«Детский сад №1»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0348.JPG"/>
          <p:cNvPicPr>
            <a:picLocks noChangeAspect="1"/>
          </p:cNvPicPr>
          <p:nvPr/>
        </p:nvPicPr>
        <p:blipFill>
          <a:blip r:embed="rId3"/>
          <a:srcRect l="16124" t="18359" r="11718" b="29069"/>
          <a:stretch>
            <a:fillRect/>
          </a:stretch>
        </p:blipFill>
        <p:spPr>
          <a:xfrm>
            <a:off x="1500166" y="1714488"/>
            <a:ext cx="6429420" cy="4347513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43504" y="5231004"/>
            <a:ext cx="3000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«Царевна-лягушка».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Щеглова Ангелина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«Структурное подразделение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«Детский сад №1»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05.jpg"/>
          <p:cNvPicPr>
            <a:picLocks noChangeAspect="1"/>
          </p:cNvPicPr>
          <p:nvPr/>
        </p:nvPicPr>
        <p:blipFill>
          <a:blip r:embed="rId2"/>
          <a:srcRect b="625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71472" y="2214554"/>
            <a:ext cx="4929222" cy="9858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Познакомить с бытом, символами и традициями русского народа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1472" y="3214686"/>
            <a:ext cx="4929222" cy="112871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Систематизировать и углубить знания по теме "Русские народные сказки"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1472" y="4357694"/>
            <a:ext cx="4929222" cy="112871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Развивать познавательный интерес, творческие способности,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совершенствовать словарный запас детей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910" y="5500702"/>
            <a:ext cx="4929222" cy="107154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Воспитывать добро, справедливость, любовь к Родине, к родной культуре через русские народные сказки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:\клипарты\сказки\0_4ae5b_d015a456_XXXL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5143512"/>
            <a:ext cx="1122855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 descr="http://s005.radikal.ru/i211/1104/8c/5cb3682bfaf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571480"/>
            <a:ext cx="1947868" cy="1899971"/>
          </a:xfrm>
          <a:prstGeom prst="rect">
            <a:avLst/>
          </a:prstGeom>
          <a:noFill/>
        </p:spPr>
      </p:pic>
      <p:pic>
        <p:nvPicPr>
          <p:cNvPr id="48132" name="Picture 4" descr="http://www.lianatech.ru/media/layout/img/cloud-bg-35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36082">
            <a:off x="4601027" y="338531"/>
            <a:ext cx="1285884" cy="1083817"/>
          </a:xfrm>
          <a:prstGeom prst="rect">
            <a:avLst/>
          </a:prstGeom>
          <a:noFill/>
        </p:spPr>
      </p:pic>
      <p:pic>
        <p:nvPicPr>
          <p:cNvPr id="48138" name="Picture 10" descr="http://www.lianatech.ru/media/layout/img/cloud-bg-35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384570">
            <a:off x="307134" y="495829"/>
            <a:ext cx="1428760" cy="120424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214810" y="1142984"/>
            <a:ext cx="357190" cy="64294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428596" y="857232"/>
            <a:ext cx="5286412" cy="135732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Задачи проекта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8" name="Picture 6" descr="http://playcast.ru/uploads/2015/01/08/1150309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4101" y="5668394"/>
            <a:ext cx="721814" cy="926368"/>
          </a:xfrm>
          <a:prstGeom prst="rect">
            <a:avLst/>
          </a:prstGeom>
          <a:noFill/>
        </p:spPr>
      </p:pic>
      <p:pic>
        <p:nvPicPr>
          <p:cNvPr id="22" name="Picture 6" descr="http://playcast.ru/uploads/2015/01/08/1150309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622921">
            <a:off x="5910474" y="5607419"/>
            <a:ext cx="721814" cy="9263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341781489_l7ijopukbwszh1n.jpeg"/>
          <p:cNvPicPr>
            <a:picLocks noChangeAspect="1"/>
          </p:cNvPicPr>
          <p:nvPr/>
        </p:nvPicPr>
        <p:blipFill>
          <a:blip r:embed="rId2"/>
          <a:srcRect b="1354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0350.JPG"/>
          <p:cNvPicPr>
            <a:picLocks noChangeAspect="1"/>
          </p:cNvPicPr>
          <p:nvPr/>
        </p:nvPicPr>
        <p:blipFill>
          <a:blip r:embed="rId3" cstate="print"/>
          <a:srcRect l="8593" t="19531" r="21875" b="7813"/>
          <a:stretch>
            <a:fillRect/>
          </a:stretch>
        </p:blipFill>
        <p:spPr>
          <a:xfrm>
            <a:off x="2500298" y="714356"/>
            <a:ext cx="3929058" cy="2808534"/>
          </a:xfrm>
          <a:prstGeom prst="round2SameRect">
            <a:avLst/>
          </a:prstGeom>
        </p:spPr>
      </p:pic>
      <p:pic>
        <p:nvPicPr>
          <p:cNvPr id="6" name="Рисунок 5" descr="IMG_0352.JPG"/>
          <p:cNvPicPr>
            <a:picLocks noChangeAspect="1"/>
          </p:cNvPicPr>
          <p:nvPr/>
        </p:nvPicPr>
        <p:blipFill>
          <a:blip r:embed="rId4" cstate="print"/>
          <a:srcRect l="22656" t="14453" r="21094" b="24609"/>
          <a:stretch>
            <a:fillRect/>
          </a:stretch>
        </p:blipFill>
        <p:spPr>
          <a:xfrm>
            <a:off x="4929190" y="3786190"/>
            <a:ext cx="3857652" cy="2786082"/>
          </a:xfrm>
          <a:prstGeom prst="round2SameRect">
            <a:avLst/>
          </a:prstGeom>
        </p:spPr>
      </p:pic>
      <p:pic>
        <p:nvPicPr>
          <p:cNvPr id="7" name="Рисунок 6" descr="IMG_0353.JPG"/>
          <p:cNvPicPr>
            <a:picLocks noChangeAspect="1"/>
          </p:cNvPicPr>
          <p:nvPr/>
        </p:nvPicPr>
        <p:blipFill>
          <a:blip r:embed="rId5" cstate="print"/>
          <a:srcRect l="7812" t="6640" r="14844" b="12500"/>
          <a:stretch>
            <a:fillRect/>
          </a:stretch>
        </p:blipFill>
        <p:spPr>
          <a:xfrm>
            <a:off x="500034" y="3786190"/>
            <a:ext cx="3981892" cy="2775258"/>
          </a:xfrm>
          <a:prstGeom prst="round2Same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0430" y="2643182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«Колобок». Быкова Анна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«Структурное подразделение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«Детский сад №1»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158" y="5786454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Львёночек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Дерова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Полина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«Структурное подразделение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«Детский сад №1»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0562" y="5929331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«Колобок». Скворцов Саша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«Структурное подразделение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«Детский сад №1»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71679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IMG_0358.JPG"/>
          <p:cNvPicPr>
            <a:picLocks noChangeAspect="1"/>
          </p:cNvPicPr>
          <p:nvPr/>
        </p:nvPicPr>
        <p:blipFill>
          <a:blip r:embed="rId3"/>
          <a:srcRect l="22499" t="16532" r="28209" b="9891"/>
          <a:stretch>
            <a:fillRect/>
          </a:stretch>
        </p:blipFill>
        <p:spPr>
          <a:xfrm>
            <a:off x="3500430" y="2285992"/>
            <a:ext cx="5143536" cy="4024600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357554" y="5643578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избушка». Ваганова Анна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«Структурное подразделение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«Детский сад №1»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1" t="30041" r="12562"/>
          <a:stretch/>
        </p:blipFill>
        <p:spPr>
          <a:xfrm rot="5950281">
            <a:off x="3603085" y="1591754"/>
            <a:ext cx="5421325" cy="3674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1311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f485524143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027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Используемая литература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428728" y="785794"/>
            <a:ext cx="5500726" cy="5715040"/>
          </a:xfrm>
        </p:spPr>
        <p:txBody>
          <a:bodyPr>
            <a:normAutofit fontScale="85000" lnSpcReduction="20000"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«Бычок – смоляной бочок»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«Волк и семеро козлят»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«Гуси- лебеди»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избушка»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«Колобок»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«Кот, лиса и петух»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«Курочка Ряба»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«Маша и медведь»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«Репка»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«Теремок»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«Царевна –лягушка»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Проектная деятельность в детском саду: наука и педагогическая практика., под редакцией Полянской Л.И., Школьная пресса, 2010 г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Русские народные сказки под редакцией Волковой Т.С. , Лабиринт, 2015 г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1" descr="D:\клипарты\сказки\0_4ae02_4126fea0_XXXL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710216">
            <a:off x="421050" y="4665029"/>
            <a:ext cx="1000132" cy="175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44097" y="0"/>
            <a:ext cx="8229600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Используемая литература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png-images.ru/wp-content/uploads/2015/03/03/9364/png/rose_PNG65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066">
            <a:off x="6975105" y="4607969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73519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57233"/>
            <a:ext cx="7772400" cy="19288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85992"/>
            <a:ext cx="6400800" cy="1643074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 внимание!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://img-fotki.yandex.ru/get/9109/102699435.91c/0_a7b9a_9b07f391_L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3214686"/>
            <a:ext cx="2643206" cy="342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img0.liveinternet.ru/images/attach/c/0/119/168/119168702___138__2_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86058"/>
            <a:ext cx="3143272" cy="360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img0.liveinternet.ru/images/attach/c/7/97/298/97298230_72751863_7350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14290"/>
            <a:ext cx="91440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img0.liveinternet.ru/images/attach/c/7/97/298/97298230_72751863_7350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017399" y="3088480"/>
            <a:ext cx="5786476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img0.liveinternet.ru/images/attach/c/7/97/298/97298230_72751863_7350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2659876" y="2945603"/>
            <a:ext cx="5786476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900igr.net/datai/literatura/Katilsja-kolobok-po-lesu/0017-024-Katilsja-kolobok-po-lesu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46" y="3429000"/>
            <a:ext cx="4214842" cy="447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осуществляется через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000363" y="2714619"/>
            <a:ext cx="2928959" cy="1571637"/>
          </a:xfrm>
          <a:prstGeom prst="ellipse">
            <a:avLst/>
          </a:prstGeom>
          <a:solidFill>
            <a:srgbClr val="FFFF99"/>
          </a:solidFill>
          <a:ln w="3175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Образовательные области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857489" y="857232"/>
            <a:ext cx="2928958" cy="1500198"/>
          </a:xfrm>
          <a:prstGeom prst="ellipse">
            <a:avLst/>
          </a:prstGeom>
          <a:scene3d>
            <a:camera prst="orthographicFront"/>
            <a:lightRig rig="flat" dir="t">
              <a:rot lat="0" lon="0" rev="18900000"/>
            </a:lightRig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</a:t>
            </a:r>
          </a:p>
          <a:p>
            <a:pPr algn="ctr"/>
            <a: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</a:t>
            </a:r>
          </a:p>
        </p:txBody>
      </p:sp>
      <p:sp>
        <p:nvSpPr>
          <p:cNvPr id="5" name="Овал 4"/>
          <p:cNvSpPr/>
          <p:nvPr/>
        </p:nvSpPr>
        <p:spPr>
          <a:xfrm>
            <a:off x="5857884" y="1714488"/>
            <a:ext cx="2857520" cy="1500198"/>
          </a:xfrm>
          <a:prstGeom prst="ellipse">
            <a:avLst/>
          </a:prstGeom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57158" y="2071678"/>
            <a:ext cx="2500330" cy="1428760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Речевое развитие</a:t>
            </a:r>
            <a:endParaRPr lang="ru-RU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303604" y="4143380"/>
            <a:ext cx="2868795" cy="178595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Физическое </a:t>
            </a:r>
          </a:p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Развитие</a:t>
            </a:r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000100" y="4214818"/>
            <a:ext cx="2857520" cy="17145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Художественно- эстетическое развитие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 flipH="1" flipV="1">
            <a:off x="4394199" y="2536025"/>
            <a:ext cx="21352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 flipH="1" flipV="1">
            <a:off x="5857884" y="2928934"/>
            <a:ext cx="142876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трелка влево 9"/>
          <p:cNvSpPr/>
          <p:nvPr/>
        </p:nvSpPr>
        <p:spPr>
          <a:xfrm rot="1584469">
            <a:off x="2848965" y="2805447"/>
            <a:ext cx="256445" cy="484632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 rot="5400000">
            <a:off x="4336619" y="2294105"/>
            <a:ext cx="256445" cy="484632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17896783">
            <a:off x="3455254" y="4113506"/>
            <a:ext cx="256445" cy="484632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 rot="14120109">
            <a:off x="5491821" y="3972502"/>
            <a:ext cx="256445" cy="484632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 rot="19136191" flipH="1">
            <a:off x="5857347" y="2829493"/>
            <a:ext cx="267505" cy="484632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maxresdefau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857488" y="214290"/>
            <a:ext cx="300039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endParaRPr lang="ru-RU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14348" y="2000240"/>
            <a:ext cx="2357454" cy="157163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Дети средней группы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14678" y="2000240"/>
            <a:ext cx="2428892" cy="157163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Воспитатели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57884" y="2000240"/>
            <a:ext cx="2357486" cy="157163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214810" y="1214422"/>
            <a:ext cx="285752" cy="571504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20109921">
            <a:off x="5605031" y="1248547"/>
            <a:ext cx="285752" cy="559757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610631">
            <a:off x="2726137" y="1249551"/>
            <a:ext cx="285752" cy="545426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IMG_9808.JPG"/>
          <p:cNvPicPr>
            <a:picLocks noChangeAspect="1"/>
          </p:cNvPicPr>
          <p:nvPr/>
        </p:nvPicPr>
        <p:blipFill>
          <a:blip r:embed="rId3" cstate="print"/>
          <a:srcRect l="16505" t="31250" r="28155" b="20703"/>
          <a:stretch>
            <a:fillRect/>
          </a:stretch>
        </p:blipFill>
        <p:spPr>
          <a:xfrm rot="796742">
            <a:off x="6211584" y="3931911"/>
            <a:ext cx="2742522" cy="1972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IMG_9802.JPG"/>
          <p:cNvPicPr>
            <a:picLocks noChangeAspect="1"/>
          </p:cNvPicPr>
          <p:nvPr/>
        </p:nvPicPr>
        <p:blipFill>
          <a:blip r:embed="rId4" cstate="print"/>
          <a:srcRect l="5469" t="14262" r="28124" b="11024"/>
          <a:stretch>
            <a:fillRect/>
          </a:stretch>
        </p:blipFill>
        <p:spPr>
          <a:xfrm rot="21114510">
            <a:off x="135078" y="3886595"/>
            <a:ext cx="2590459" cy="210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IMG_9821.JPG"/>
          <p:cNvPicPr>
            <a:picLocks noChangeAspect="1"/>
          </p:cNvPicPr>
          <p:nvPr/>
        </p:nvPicPr>
        <p:blipFill>
          <a:blip r:embed="rId5" cstate="print"/>
          <a:srcRect l="8171" t="6250" r="7221" b="31250"/>
          <a:stretch>
            <a:fillRect/>
          </a:stretch>
        </p:blipFill>
        <p:spPr>
          <a:xfrm>
            <a:off x="2786050" y="4000504"/>
            <a:ext cx="3495700" cy="2356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IMG_0356.JPG"/>
          <p:cNvPicPr>
            <a:picLocks noChangeAspect="1"/>
          </p:cNvPicPr>
          <p:nvPr/>
        </p:nvPicPr>
        <p:blipFill>
          <a:blip r:embed="rId3" cstate="print"/>
          <a:srcRect l="4166" r="13542" b="7421"/>
          <a:stretch>
            <a:fillRect/>
          </a:stretch>
        </p:blipFill>
        <p:spPr>
          <a:xfrm>
            <a:off x="285720" y="3714752"/>
            <a:ext cx="4000528" cy="2857520"/>
          </a:xfrm>
          <a:prstGeom prst="rect">
            <a:avLst/>
          </a:prstGeom>
        </p:spPr>
      </p:pic>
      <p:pic>
        <p:nvPicPr>
          <p:cNvPr id="4" name="Рисунок 3" descr="IMG_0354.JPG"/>
          <p:cNvPicPr>
            <a:picLocks noChangeAspect="1"/>
          </p:cNvPicPr>
          <p:nvPr/>
        </p:nvPicPr>
        <p:blipFill>
          <a:blip r:embed="rId4" cstate="print"/>
          <a:srcRect r="7031" b="7812"/>
          <a:stretch>
            <a:fillRect/>
          </a:stretch>
        </p:blipFill>
        <p:spPr>
          <a:xfrm>
            <a:off x="4643438" y="3714752"/>
            <a:ext cx="4256949" cy="2814118"/>
          </a:xfrm>
          <a:prstGeom prst="rect">
            <a:avLst/>
          </a:prstGeom>
        </p:spPr>
      </p:pic>
      <p:pic>
        <p:nvPicPr>
          <p:cNvPr id="5" name="Рисунок 4" descr="IMG_03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85728"/>
            <a:ext cx="4296022" cy="300039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142852"/>
            <a:ext cx="4643438" cy="19288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«Что за прелесть, эти сказки!»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11" name="Рисунок 10" descr="SCN_33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857561">
            <a:off x="3253698" y="1852787"/>
            <a:ext cx="1326000" cy="1639846"/>
          </a:xfrm>
          <a:prstGeom prst="rect">
            <a:avLst/>
          </a:prstGeom>
        </p:spPr>
      </p:pic>
      <p:pic>
        <p:nvPicPr>
          <p:cNvPr id="10" name="Рисунок 9" descr="101080838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43042" y="1571612"/>
            <a:ext cx="1428760" cy="1714512"/>
          </a:xfrm>
          <a:prstGeom prst="rect">
            <a:avLst/>
          </a:prstGeom>
        </p:spPr>
      </p:pic>
      <p:pic>
        <p:nvPicPr>
          <p:cNvPr id="9" name="Рисунок 8" descr="22598.750x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048460">
            <a:off x="280308" y="1804330"/>
            <a:ext cx="1257642" cy="16526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74da0feff9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4348" y="428604"/>
            <a:ext cx="6858048" cy="114300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Так рождались сказки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428728" y="1357298"/>
            <a:ext cx="6500858" cy="5214974"/>
          </a:xfrm>
        </p:spPr>
        <p:txBody>
          <a:bodyPr>
            <a:normAutofit fontScale="62500" lnSpcReduction="20000"/>
          </a:bodyPr>
          <a:lstStyle/>
          <a:p>
            <a:r>
              <a:rPr lang="ru-RU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Сказка</a:t>
            </a:r>
            <a:r>
              <a:rPr lang="ru-RU" sz="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 это один из жанров русского фольклора с вымышленным сюжетом и героями, где добро побеждает зло. </a:t>
            </a:r>
          </a:p>
          <a:p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Сказка входит в жизнь ребёнка очень рано и остаётся с ним на протяжении всего детства. </a:t>
            </a:r>
          </a:p>
          <a:p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Сказка появилась много веков назад, когда люди не умели еще писать.</a:t>
            </a:r>
          </a:p>
          <a:p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Кто-то придумывал истории, рассказывал другому человеку, а тот – еще кому-нибудь.</a:t>
            </a:r>
          </a:p>
          <a:p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Впервые сказки были записаны в 16 веке, а собирать и изучать их стали только в 19 веке.</a:t>
            </a:r>
          </a:p>
          <a:p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Сказки сочинил простой народ.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dirty="0"/>
          </a:p>
        </p:txBody>
      </p:sp>
      <p:pic>
        <p:nvPicPr>
          <p:cNvPr id="30722" name="Picture 2" descr="http://playcast.ru/uploads/2015/01/08/1150309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397216"/>
            <a:ext cx="1138225" cy="1460784"/>
          </a:xfrm>
          <a:prstGeom prst="rect">
            <a:avLst/>
          </a:prstGeom>
          <a:noFill/>
        </p:spPr>
      </p:pic>
      <p:pic>
        <p:nvPicPr>
          <p:cNvPr id="30724" name="Picture 4" descr="http://playcast.ru/uploads/2015/01/08/1150309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72395">
            <a:off x="2681394" y="5506655"/>
            <a:ext cx="967676" cy="124190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08049"/>
            <a:ext cx="2783344" cy="260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_9.jpg"/>
          <p:cNvPicPr>
            <a:picLocks noChangeAspect="1"/>
          </p:cNvPicPr>
          <p:nvPr/>
        </p:nvPicPr>
        <p:blipFill>
          <a:blip r:embed="rId2"/>
          <a:srcRect b="8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2181</TotalTime>
  <Words>836</Words>
  <Application>Microsoft Office PowerPoint</Application>
  <PresentationFormat>Экран (4:3)</PresentationFormat>
  <Paragraphs>201</Paragraphs>
  <Slides>44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Актуальность проекта</vt:lpstr>
      <vt:lpstr>Презентация PowerPoint</vt:lpstr>
      <vt:lpstr>Проект осуществляется через</vt:lpstr>
      <vt:lpstr>Презентация PowerPoint</vt:lpstr>
      <vt:lpstr>«Что за прелесть, эти сказки!» </vt:lpstr>
      <vt:lpstr>Так рождались сказки</vt:lpstr>
      <vt:lpstr>Презентация PowerPoint</vt:lpstr>
      <vt:lpstr>Презентация PowerPoint</vt:lpstr>
      <vt:lpstr>Общие особенности волшебных сказок</vt:lpstr>
      <vt:lpstr>Герой бытовых сказок</vt:lpstr>
      <vt:lpstr>Герой сказок о животных</vt:lpstr>
      <vt:lpstr>Сказка в гости к нам пришла</vt:lpstr>
      <vt:lpstr>Презентация PowerPoint</vt:lpstr>
      <vt:lpstr>Презентация PowerPoint</vt:lpstr>
      <vt:lpstr>Ответьте на вопросы</vt:lpstr>
      <vt:lpstr>Презентация PowerPoint</vt:lpstr>
      <vt:lpstr>Презентация PowerPoint</vt:lpstr>
      <vt:lpstr>Презентация PowerPoint</vt:lpstr>
      <vt:lpstr>Презентация PowerPoint</vt:lpstr>
      <vt:lpstr>Выберите правильный ответ</vt:lpstr>
      <vt:lpstr>Презентация PowerPoint</vt:lpstr>
      <vt:lpstr>Презентация PowerPoint</vt:lpstr>
      <vt:lpstr>Дидактическая игра «Собери пазлы»</vt:lpstr>
      <vt:lpstr>Физкультминутка</vt:lpstr>
      <vt:lpstr>Презентация PowerPoint</vt:lpstr>
      <vt:lpstr>Презентация PowerPoint</vt:lpstr>
      <vt:lpstr>Презентация PowerPoint</vt:lpstr>
      <vt:lpstr>Презентация PowerPoint</vt:lpstr>
      <vt:lpstr>Назовите русскую народную сказку  по иллюстрации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слепить из пластилина? Колобка? Или павлина? Лилипута? Исполина? А, быть может, ….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Используемая литература</vt:lpstr>
      <vt:lpstr>Спасибо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 «РУССКИЕ НАРОДНЫЕ СКАЗКИ»</dc:title>
  <dc:creator>admin</dc:creator>
  <cp:lastModifiedBy>admin</cp:lastModifiedBy>
  <cp:revision>229</cp:revision>
  <dcterms:created xsi:type="dcterms:W3CDTF">2016-11-01T14:52:48Z</dcterms:created>
  <dcterms:modified xsi:type="dcterms:W3CDTF">2017-06-27T11:46:27Z</dcterms:modified>
</cp:coreProperties>
</file>